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  <p:sldMasterId id="2147483954" r:id="rId5"/>
    <p:sldMasterId id="2147483980" r:id="rId6"/>
    <p:sldMasterId id="2147484059" r:id="rId7"/>
    <p:sldMasterId id="2147484066" r:id="rId8"/>
    <p:sldMasterId id="2147484124" r:id="rId9"/>
    <p:sldMasterId id="2147484151" r:id="rId10"/>
    <p:sldMasterId id="2147484179" r:id="rId11"/>
  </p:sldMasterIdLst>
  <p:notesMasterIdLst>
    <p:notesMasterId r:id="rId17"/>
  </p:notesMasterIdLst>
  <p:sldIdLst>
    <p:sldId id="1083" r:id="rId12"/>
    <p:sldId id="1084" r:id="rId13"/>
    <p:sldId id="1085" r:id="rId14"/>
    <p:sldId id="1082" r:id="rId15"/>
    <p:sldId id="1086" r:id="rId16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896F6B-2B8D-273A-5DF1-C6574E5CEC74}" name="Lina Karlsson" initials="LK" userId="S::lina.karlsson@addnodegroup.com::e921bb5c-2345-43fe-a135-2ef0c0b5be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842"/>
    <a:srgbClr val="3EB1C8"/>
    <a:srgbClr val="41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6" autoAdjust="0"/>
  </p:normalViewPr>
  <p:slideViewPr>
    <p:cSldViewPr snapToGrid="0">
      <p:cViewPr varScale="1">
        <p:scale>
          <a:sx n="134" d="100"/>
          <a:sy n="134" d="100"/>
        </p:scale>
        <p:origin x="15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10" Type="http://schemas.openxmlformats.org/officeDocument/2006/relationships/slideMaster" Target="slideMasters/slideMaster7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r">
              <a:defRPr sz="1200"/>
            </a:lvl1pPr>
          </a:lstStyle>
          <a:p>
            <a:fld id="{78FA2F35-78AD-40FC-9FDE-60605900FFD3}" type="datetimeFigureOut">
              <a:rPr lang="sv-SE" smtClean="0"/>
              <a:pPr/>
              <a:t>2022-08-25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7013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81" tIns="45341" rIns="90681" bIns="45341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8"/>
          </a:xfrm>
          <a:prstGeom prst="rect">
            <a:avLst/>
          </a:prstGeom>
        </p:spPr>
        <p:txBody>
          <a:bodyPr vert="horz" lIns="90681" tIns="45341" rIns="90681" bIns="453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r">
              <a:defRPr sz="1200"/>
            </a:lvl1pPr>
          </a:lstStyle>
          <a:p>
            <a:fld id="{F1B35C4F-8A04-40FD-97DA-7CE097FB09A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657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5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9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8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380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86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489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149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810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6798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311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137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9176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286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061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5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0236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649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5862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3999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Logistik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81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2151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37276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6048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5438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60053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95739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43738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31680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4134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6404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6467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7912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974713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0371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0078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2129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4188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8618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7522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1304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53567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0516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905385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5436907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59331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42461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5731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2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11216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91867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25507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0103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077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08848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049590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62541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99984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0442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3124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6572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0367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591647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92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6118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36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95574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31944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230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7903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184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606121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27298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9507183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6452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89100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291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9018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6450229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658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91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54146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478B7-7258-47A7-94BF-EC85A49743C6}" type="slidenum">
              <a:rPr kumimoji="0" lang="sv-SE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80433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01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845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25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22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5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1250" b="1" i="0">
                <a:solidFill>
                  <a:schemeClr val="bg1"/>
                </a:solidFill>
                <a:latin typeface="+mj-lt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6244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55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0947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624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0710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3193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3951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DDD4E-A661-7248-8825-A694705D7FD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3216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506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Logistik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>
                  <a:solidFill>
                    <a:schemeClr val="bg1"/>
                  </a:solidFill>
                  <a:latin typeface="Gotham Book" panose="02000604040000020004" pitchFamily="50" charset="0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Transport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660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080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2" y="843559"/>
            <a:ext cx="8264855" cy="3691535"/>
          </a:xfrm>
          <a:prstGeom prst="rect">
            <a:avLst/>
          </a:prstGeom>
        </p:spPr>
        <p:txBody>
          <a:bodyPr>
            <a:normAutofit/>
          </a:bodyPr>
          <a:lstStyle>
            <a:lvl1pPr marL="241294" indent="-241294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3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1336156"/>
            <a:ext cx="8264855" cy="3198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2" y="832091"/>
            <a:ext cx="8263827" cy="45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91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2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108171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1" y="0"/>
            <a:ext cx="3035829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8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7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4" y="2715766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5" y="843559"/>
            <a:ext cx="5288524" cy="3691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8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7" y="843559"/>
            <a:ext cx="5360535" cy="3691526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6"/>
            <a:ext cx="2832311" cy="3619522"/>
          </a:xfrm>
          <a:prstGeom prst="rect">
            <a:avLst/>
          </a:prstGeom>
        </p:spPr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63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0" y="1203598"/>
            <a:ext cx="2784309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32090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2" y="1264145"/>
            <a:ext cx="5280587" cy="326981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9" y="843558"/>
            <a:ext cx="4035431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3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38"/>
            <a:ext cx="41400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38"/>
            <a:ext cx="41364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4"/>
            <a:ext cx="5712632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26774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3" y="1210124"/>
            <a:ext cx="251618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95998" indent="-143996">
              <a:lnSpc>
                <a:spcPct val="100000"/>
              </a:lnSpc>
              <a:buClr>
                <a:srgbClr val="3EB1C8"/>
              </a:buClr>
              <a:defRPr sz="1333"/>
            </a:lvl1pPr>
            <a:lvl2pPr marL="239994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92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89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87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174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43912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4" y="1175654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4" y="1762014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4" y="2680116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4" y="3598218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4" y="2093755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4" y="3019377"/>
            <a:ext cx="5389925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3" y="915566"/>
            <a:ext cx="2544127" cy="352839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0" y="3937665"/>
            <a:ext cx="5393689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8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6000">
            <a:normAutofit/>
          </a:bodyPr>
          <a:lstStyle>
            <a:lvl1pPr marL="833946" indent="-234945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86478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29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29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0" y="2715767"/>
            <a:ext cx="278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0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1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2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5540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3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4000" rIns="180000" bIns="144000" anchor="ctr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0"/>
            <a:ext cx="2843808" cy="177966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627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4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5078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80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4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0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4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405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0942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9439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68" y="843568"/>
            <a:ext cx="4025091" cy="17818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5" y="2690894"/>
            <a:ext cx="4025535" cy="18247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2" y="411510"/>
            <a:ext cx="2591825" cy="1440160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4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7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8000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6" y="196081"/>
            <a:ext cx="2016621" cy="575469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18" y="4227934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0"/>
            <a:ext cx="2302668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1" y="237600"/>
            <a:ext cx="1534583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402654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00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5" y="483528"/>
            <a:ext cx="8264855" cy="3960431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1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6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4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549277" y="1872208"/>
            <a:ext cx="7407275" cy="134724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257168" indent="0">
              <a:buNone/>
              <a:defRPr>
                <a:solidFill>
                  <a:schemeClr val="bg1"/>
                </a:solidFill>
              </a:defRPr>
            </a:lvl2pPr>
            <a:lvl3pPr marL="514337" indent="0">
              <a:buNone/>
              <a:defRPr>
                <a:solidFill>
                  <a:schemeClr val="bg1"/>
                </a:solidFill>
              </a:defRPr>
            </a:lvl3pPr>
            <a:lvl4pPr marL="771506" indent="0">
              <a:buNone/>
              <a:defRPr>
                <a:solidFill>
                  <a:schemeClr val="bg1"/>
                </a:solidFill>
              </a:defRPr>
            </a:lvl4pPr>
            <a:lvl5pPr marL="102867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3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3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0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2297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9714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645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24111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1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9573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2800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59541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3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1253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78236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4897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968935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7079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69540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0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8609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41792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2832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28373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176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4565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0346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030515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68634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79509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65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6945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82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74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17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34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685800"/>
            <a:fld id="{AED478B7-7258-47A7-94BF-EC85A49743C6}" type="slidenum">
              <a:rPr lang="sv-SE" smtClean="0">
                <a:solidFill>
                  <a:srgbClr val="FFFFFF"/>
                </a:solidFill>
              </a:rPr>
              <a:pPr algn="ctr" defTabSz="685800"/>
              <a:t>‹#›</a:t>
            </a:fld>
            <a:endParaRPr lang="sv-S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345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2938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2509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7605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3972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7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46674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651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316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4552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151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45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964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9559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364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391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26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00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952" r:id="rId19"/>
    <p:sldLayoutId id="2147483953" r:id="rId20"/>
    <p:sldLayoutId id="2147483785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3" r:id="rId27"/>
    <p:sldLayoutId id="2147483916" r:id="rId28"/>
    <p:sldLayoutId id="2147483921" r:id="rId29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4765167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2094F2-5C8E-481B-9938-63E31B4E8513}" type="slidenum">
              <a:rPr lang="sv-SE" sz="933" smtClean="0">
                <a:solidFill>
                  <a:srgbClr val="3EB1C8"/>
                </a:solidFill>
              </a:rPr>
              <a:pPr algn="ctr"/>
              <a:t>‹#›</a:t>
            </a:fld>
            <a:endParaRPr lang="sv-SE" sz="1067">
              <a:solidFill>
                <a:srgbClr val="3EB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23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1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4" r:id="rId27"/>
    <p:sldLayoutId id="2147484095" r:id="rId28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66" r:id="rId15"/>
    <p:sldLayoutId id="2147484167" r:id="rId16"/>
    <p:sldLayoutId id="2147484168" r:id="rId17"/>
    <p:sldLayoutId id="2147484169" r:id="rId18"/>
    <p:sldLayoutId id="2147484170" r:id="rId19"/>
    <p:sldLayoutId id="2147484171" r:id="rId20"/>
    <p:sldLayoutId id="2147484172" r:id="rId21"/>
    <p:sldLayoutId id="2147484173" r:id="rId22"/>
    <p:sldLayoutId id="2147484174" r:id="rId23"/>
    <p:sldLayoutId id="2147484175" r:id="rId24"/>
    <p:sldLayoutId id="2147484176" r:id="rId25"/>
    <p:sldLayoutId id="2147484177" r:id="rId26"/>
    <p:sldLayoutId id="2147484178" r:id="rId27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94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2 STABLE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94148" y="1940143"/>
            <a:ext cx="5649653" cy="2129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 err="1">
                <a:latin typeface="+mj-lt"/>
              </a:rPr>
              <a:t>Joackim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Pennerup</a:t>
            </a:r>
            <a:r>
              <a:rPr lang="sv-SE" sz="1800" dirty="0">
                <a:latin typeface="+mj-lt"/>
              </a:rPr>
              <a:t>, Ida </a:t>
            </a:r>
            <a:r>
              <a:rPr lang="sv-SE" sz="1800" dirty="0" err="1">
                <a:latin typeface="+mj-lt"/>
              </a:rPr>
              <a:t>Infront</a:t>
            </a:r>
            <a:r>
              <a:rPr lang="sv-SE" sz="1800" dirty="0">
                <a:latin typeface="+mj-lt"/>
              </a:rPr>
              <a:t> AB (</a:t>
            </a:r>
            <a:r>
              <a:rPr lang="sv-SE" sz="1800" dirty="0" err="1">
                <a:latin typeface="+mj-lt"/>
              </a:rPr>
              <a:t>Teamleader</a:t>
            </a:r>
            <a:r>
              <a:rPr lang="sv-SE" sz="1800" dirty="0">
                <a:latin typeface="+mj-lt"/>
              </a:rPr>
              <a:t>)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Rune Lien, </a:t>
            </a:r>
            <a:r>
              <a:rPr lang="sv-SE" sz="1800" dirty="0" err="1">
                <a:latin typeface="+mj-lt"/>
              </a:rPr>
              <a:t>Symetri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Europe</a:t>
            </a:r>
            <a:endParaRPr lang="sv-SE" sz="1800" dirty="0">
              <a:latin typeface="+mj-lt"/>
            </a:endParaRP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 err="1">
                <a:latin typeface="+mj-lt"/>
              </a:rPr>
              <a:t>Aigeth</a:t>
            </a:r>
            <a:r>
              <a:rPr lang="sv-SE" sz="1800" dirty="0">
                <a:latin typeface="+mj-lt"/>
              </a:rPr>
              <a:t> </a:t>
            </a:r>
            <a:r>
              <a:rPr lang="sv-SE" sz="1800" dirty="0" err="1">
                <a:latin typeface="+mj-lt"/>
              </a:rPr>
              <a:t>Magendran</a:t>
            </a:r>
            <a:r>
              <a:rPr lang="sv-SE" sz="1800" dirty="0">
                <a:latin typeface="+mj-lt"/>
              </a:rPr>
              <a:t>, </a:t>
            </a:r>
            <a:r>
              <a:rPr lang="sv-SE" sz="1800" dirty="0" err="1">
                <a:latin typeface="+mj-lt"/>
              </a:rPr>
              <a:t>Canella</a:t>
            </a:r>
            <a:r>
              <a:rPr lang="sv-SE" sz="1800" dirty="0">
                <a:latin typeface="+mj-lt"/>
              </a:rPr>
              <a:t> IT Products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Krister Wicksell, Sokigo AB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Amir </a:t>
            </a:r>
            <a:r>
              <a:rPr lang="sv-SE" sz="1800" dirty="0" err="1">
                <a:latin typeface="+mj-lt"/>
              </a:rPr>
              <a:t>Sada</a:t>
            </a:r>
            <a:r>
              <a:rPr lang="sv-SE" sz="1800" dirty="0">
                <a:latin typeface="+mj-lt"/>
              </a:rPr>
              <a:t>, S-Group Solutions</a:t>
            </a: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800" dirty="0">
                <a:latin typeface="+mj-lt"/>
              </a:rPr>
              <a:t>Fredrik </a:t>
            </a:r>
            <a:r>
              <a:rPr lang="sv-SE" sz="1800" dirty="0" err="1">
                <a:latin typeface="+mj-lt"/>
              </a:rPr>
              <a:t>Åslin</a:t>
            </a:r>
            <a:r>
              <a:rPr lang="sv-SE" sz="1800" dirty="0">
                <a:latin typeface="+mj-lt"/>
              </a:rPr>
              <a:t>, </a:t>
            </a:r>
            <a:r>
              <a:rPr lang="sv-SE" sz="1800" dirty="0" err="1">
                <a:latin typeface="+mj-lt"/>
              </a:rPr>
              <a:t>Decerno</a:t>
            </a:r>
            <a:r>
              <a:rPr lang="sv-SE" sz="1800" dirty="0">
                <a:latin typeface="+mj-lt"/>
              </a:rPr>
              <a:t> AB</a:t>
            </a:r>
            <a:endParaRPr lang="sv-SE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32FB8BA2-87C4-A29C-B4D6-89228D08F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E028D-9A92-E712-26D3-6673984E6C37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186A8B-2C14-F0CD-9952-85F88C92E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06E8-F772-6B6B-A5D1-22B09FA61E7C}"/>
              </a:ext>
            </a:extLst>
          </p:cNvPr>
          <p:cNvSpPr txBox="1">
            <a:spLocks/>
          </p:cNvSpPr>
          <p:nvPr/>
        </p:nvSpPr>
        <p:spPr>
          <a:xfrm>
            <a:off x="1601339" y="1132013"/>
            <a:ext cx="5911914" cy="432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2B842"/>
              </a:buClr>
              <a:buNone/>
            </a:pPr>
            <a:r>
              <a:rPr lang="sv-SE" sz="1400" dirty="0">
                <a:latin typeface="+mj-lt"/>
              </a:rPr>
              <a:t>Vår utmaning: Stabilisera videoström från drönare med hjälp av telemetridata</a:t>
            </a: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61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 vi jobbat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204861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Började med att förutsättningslöst söka efter information kring videostabilisering.</a:t>
            </a: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Spånade kring tänkta lösningar.</a:t>
            </a: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Bestämde oss för två spår.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Strömmande stabilisering via </a:t>
            </a: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Dela upp strömmen i filer och använda </a:t>
            </a: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 CLI.</a:t>
            </a: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Delade då upp arbetet.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Strömmande stabilisering via </a:t>
            </a: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Läsning av telemetridata.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Dela upp videoströmmen i filer.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Använda </a:t>
            </a: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 CLI.</a:t>
            </a:r>
            <a:br>
              <a:rPr lang="sv-SE" sz="7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sv-SE" sz="7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Täta avstämningar och kontinuerliga diskussioner.</a:t>
            </a: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3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107344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2B842"/>
              </a:buClr>
              <a:buSzPct val="100000"/>
              <a:buNone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Arbetet har inneburit bekantskap med många nya och intressanta tekniker.</a:t>
            </a:r>
          </a:p>
          <a:p>
            <a:pPr marL="0" indent="0">
              <a:buClr>
                <a:srgbClr val="82B842"/>
              </a:buClr>
              <a:buSzPct val="100000"/>
              <a:buNone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Nya versionen av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Rust</a:t>
            </a: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QML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>
                <a:solidFill>
                  <a:srgbClr val="000000"/>
                </a:solidFill>
                <a:latin typeface="Arial"/>
                <a:cs typeface="Arial"/>
              </a:rPr>
              <a:t>C++</a:t>
            </a: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Den äldre versionen</a:t>
            </a:r>
          </a:p>
          <a:p>
            <a:pPr lvl="1">
              <a:buClr>
                <a:srgbClr val="82B842"/>
              </a:buClr>
              <a:buSzPct val="100000"/>
              <a:defRPr/>
            </a:pPr>
            <a:r>
              <a:rPr lang="sv-SE" sz="1000" dirty="0" err="1">
                <a:solidFill>
                  <a:srgbClr val="000000"/>
                </a:solidFill>
                <a:latin typeface="Arial"/>
                <a:cs typeface="Arial"/>
              </a:rPr>
              <a:t>Python</a:t>
            </a:r>
            <a:endParaRPr lang="sv-SE" sz="1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FFmpeg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har använts för att analysera och konvertera video.</a:t>
            </a: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Vi har läst på en hel del kring videoströmar och telemetridata, </a:t>
            </a:r>
            <a:b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t.ex. om GPMF,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GStreamer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och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Rpanion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buClr>
                <a:srgbClr val="82B842"/>
              </a:buClr>
              <a:buSzPct val="100000"/>
              <a:defRPr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Vi har även kodat en del .NET för att koppla ihop hela processen.</a:t>
            </a: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7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Rak pilkoppling 55">
            <a:extLst>
              <a:ext uri="{FF2B5EF4-FFF2-40B4-BE49-F238E27FC236}">
                <a16:creationId xmlns:a16="http://schemas.microsoft.com/office/drawing/2014/main" id="{378EF31C-3231-B502-F508-D4A349669DA5}"/>
              </a:ext>
            </a:extLst>
          </p:cNvPr>
          <p:cNvCxnSpPr>
            <a:cxnSpLocks/>
            <a:stCxn id="35" idx="0"/>
            <a:endCxn id="18" idx="0"/>
          </p:cNvCxnSpPr>
          <p:nvPr/>
        </p:nvCxnSpPr>
        <p:spPr>
          <a:xfrm>
            <a:off x="5504647" y="2167486"/>
            <a:ext cx="978425" cy="31091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B7D399DE-84D3-4DA0-0B43-735769B24044}"/>
              </a:ext>
            </a:extLst>
          </p:cNvPr>
          <p:cNvSpPr/>
          <p:nvPr/>
        </p:nvSpPr>
        <p:spPr>
          <a:xfrm>
            <a:off x="3777771" y="56824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Videoström</a:t>
            </a:r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E4C547E1-D458-A748-E76D-DA2563B18ACF}"/>
              </a:ext>
            </a:extLst>
          </p:cNvPr>
          <p:cNvSpPr/>
          <p:nvPr/>
        </p:nvSpPr>
        <p:spPr>
          <a:xfrm>
            <a:off x="5727983" y="56824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Telemetridata</a:t>
            </a:r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EA2ABE25-60B0-9D8A-419C-D29F9C5F8414}"/>
              </a:ext>
            </a:extLst>
          </p:cNvPr>
          <p:cNvSpPr/>
          <p:nvPr/>
        </p:nvSpPr>
        <p:spPr>
          <a:xfrm>
            <a:off x="5727983" y="959304"/>
            <a:ext cx="1510178" cy="302052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Konvertera till GPMF</a:t>
            </a:r>
          </a:p>
          <a:p>
            <a:pPr algn="ctr"/>
            <a:r>
              <a:rPr lang="sv-SE" sz="600" dirty="0"/>
              <a:t>https://github.com/gopro/gpmf-write</a:t>
            </a:r>
          </a:p>
        </p:txBody>
      </p:sp>
      <p:sp>
        <p:nvSpPr>
          <p:cNvPr id="13" name="Rektangel: rundade hörn 12">
            <a:extLst>
              <a:ext uri="{FF2B5EF4-FFF2-40B4-BE49-F238E27FC236}">
                <a16:creationId xmlns:a16="http://schemas.microsoft.com/office/drawing/2014/main" id="{188D0F1A-367C-F051-1818-29481350349A}"/>
              </a:ext>
            </a:extLst>
          </p:cNvPr>
          <p:cNvSpPr/>
          <p:nvPr/>
        </p:nvSpPr>
        <p:spPr>
          <a:xfrm>
            <a:off x="4749558" y="1492918"/>
            <a:ext cx="1510178" cy="324870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Lägg till spår med GPMF i videoströmmen</a:t>
            </a:r>
          </a:p>
        </p:txBody>
      </p: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616CF7BF-C5BA-0323-BFF6-B152EC32851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532860" y="818350"/>
            <a:ext cx="971787" cy="674568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9436B1C2-AFBE-7D16-04D8-853E644BAED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483071" y="818350"/>
            <a:ext cx="0" cy="140954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48D2FC7B-53D2-B519-1179-EC72FA943CD1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5504647" y="1261356"/>
            <a:ext cx="978425" cy="231562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: rundade hörn 16">
            <a:extLst>
              <a:ext uri="{FF2B5EF4-FFF2-40B4-BE49-F238E27FC236}">
                <a16:creationId xmlns:a16="http://schemas.microsoft.com/office/drawing/2014/main" id="{83139A2E-5087-A3AC-663D-8C4CA0FA322E}"/>
              </a:ext>
            </a:extLst>
          </p:cNvPr>
          <p:cNvSpPr/>
          <p:nvPr/>
        </p:nvSpPr>
        <p:spPr>
          <a:xfrm>
            <a:off x="3777771" y="2478401"/>
            <a:ext cx="1510178" cy="443013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Implementera stöd för strömmande video i </a:t>
            </a:r>
            <a:r>
              <a:rPr lang="sv-SE" sz="900" dirty="0" err="1"/>
              <a:t>Gyroflow</a:t>
            </a:r>
            <a:endParaRPr lang="sv-SE" sz="900" dirty="0"/>
          </a:p>
        </p:txBody>
      </p:sp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B48A7BF9-4233-C32C-194F-E9D13746008F}"/>
              </a:ext>
            </a:extLst>
          </p:cNvPr>
          <p:cNvSpPr/>
          <p:nvPr/>
        </p:nvSpPr>
        <p:spPr>
          <a:xfrm>
            <a:off x="5727983" y="2478401"/>
            <a:ext cx="1510178" cy="324870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Buffra videoström till </a:t>
            </a:r>
            <a:br>
              <a:rPr lang="sv-SE" sz="900" dirty="0"/>
            </a:br>
            <a:r>
              <a:rPr lang="sv-SE" sz="900" dirty="0"/>
              <a:t>MP4-filer</a:t>
            </a:r>
          </a:p>
        </p:txBody>
      </p: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BB343138-32DE-C827-01D6-6396A779C8FA}"/>
              </a:ext>
            </a:extLst>
          </p:cNvPr>
          <p:cNvSpPr/>
          <p:nvPr/>
        </p:nvSpPr>
        <p:spPr>
          <a:xfrm>
            <a:off x="5727982" y="2903416"/>
            <a:ext cx="1510178" cy="730605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Kör </a:t>
            </a:r>
            <a:r>
              <a:rPr lang="sv-SE" sz="900" dirty="0" err="1"/>
              <a:t>Gyroflow</a:t>
            </a:r>
            <a:r>
              <a:rPr lang="sv-SE" sz="900" dirty="0"/>
              <a:t> CLI, gamla versionen eller implementera i nya. Alt. använda kön i nya versionen.</a:t>
            </a:r>
          </a:p>
        </p:txBody>
      </p:sp>
      <p:sp>
        <p:nvSpPr>
          <p:cNvPr id="20" name="Rektangel: rundade hörn 19">
            <a:extLst>
              <a:ext uri="{FF2B5EF4-FFF2-40B4-BE49-F238E27FC236}">
                <a16:creationId xmlns:a16="http://schemas.microsoft.com/office/drawing/2014/main" id="{078E2C0C-97BF-798D-33B6-1369FFA9C663}"/>
              </a:ext>
            </a:extLst>
          </p:cNvPr>
          <p:cNvSpPr/>
          <p:nvPr/>
        </p:nvSpPr>
        <p:spPr>
          <a:xfrm>
            <a:off x="5727982" y="3734166"/>
            <a:ext cx="1510178" cy="443013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Skapa videoström från stabiliserade MP4-filer 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2B2566EA-193F-14E3-3294-0DE20CE08860}"/>
              </a:ext>
            </a:extLst>
          </p:cNvPr>
          <p:cNvSpPr txBox="1"/>
          <p:nvPr/>
        </p:nvSpPr>
        <p:spPr>
          <a:xfrm>
            <a:off x="3777771" y="224206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Alt. 1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F56841B4-23E4-1EE9-E9AE-08F62B7A9863}"/>
              </a:ext>
            </a:extLst>
          </p:cNvPr>
          <p:cNvSpPr txBox="1"/>
          <p:nvPr/>
        </p:nvSpPr>
        <p:spPr>
          <a:xfrm>
            <a:off x="6790602" y="22475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Alt. 2</a:t>
            </a:r>
          </a:p>
        </p:txBody>
      </p: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C305F68C-F02D-81DE-8A8B-DB6FB352DA33}"/>
              </a:ext>
            </a:extLst>
          </p:cNvPr>
          <p:cNvSpPr/>
          <p:nvPr/>
        </p:nvSpPr>
        <p:spPr>
          <a:xfrm>
            <a:off x="4749558" y="4341311"/>
            <a:ext cx="1510178" cy="250109"/>
          </a:xfrm>
          <a:prstGeom prst="roundRect">
            <a:avLst/>
          </a:prstGeom>
          <a:ln>
            <a:solidFill>
              <a:srgbClr val="82B84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900" dirty="0"/>
              <a:t>Stabiliserad videoström</a:t>
            </a:r>
          </a:p>
        </p:txBody>
      </p: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F091F964-86EE-AE5C-A09E-27027BC2829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483071" y="2803271"/>
            <a:ext cx="1" cy="10014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7AF8259E-54D6-DC18-7B82-9F530DF88153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6483071" y="3634021"/>
            <a:ext cx="0" cy="10014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ktangel: rundade hörn 29">
            <a:extLst>
              <a:ext uri="{FF2B5EF4-FFF2-40B4-BE49-F238E27FC236}">
                <a16:creationId xmlns:a16="http://schemas.microsoft.com/office/drawing/2014/main" id="{20B734A8-F87A-844B-0389-F97331104AF9}"/>
              </a:ext>
            </a:extLst>
          </p:cNvPr>
          <p:cNvSpPr/>
          <p:nvPr/>
        </p:nvSpPr>
        <p:spPr>
          <a:xfrm>
            <a:off x="3620687" y="395617"/>
            <a:ext cx="3767920" cy="1589437"/>
          </a:xfrm>
          <a:prstGeom prst="roundRect">
            <a:avLst/>
          </a:prstGeom>
          <a:noFill/>
          <a:ln>
            <a:solidFill>
              <a:srgbClr val="82B84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900" dirty="0"/>
          </a:p>
        </p:txBody>
      </p:sp>
      <p:sp>
        <p:nvSpPr>
          <p:cNvPr id="35" name="Rektangel: rundade hörn 34">
            <a:extLst>
              <a:ext uri="{FF2B5EF4-FFF2-40B4-BE49-F238E27FC236}">
                <a16:creationId xmlns:a16="http://schemas.microsoft.com/office/drawing/2014/main" id="{08EC0184-EA84-9F2B-A7E8-E8229D69F428}"/>
              </a:ext>
            </a:extLst>
          </p:cNvPr>
          <p:cNvSpPr/>
          <p:nvPr/>
        </p:nvSpPr>
        <p:spPr>
          <a:xfrm>
            <a:off x="3620687" y="2167486"/>
            <a:ext cx="3767920" cy="2662889"/>
          </a:xfrm>
          <a:prstGeom prst="roundRect">
            <a:avLst/>
          </a:prstGeom>
          <a:noFill/>
          <a:ln>
            <a:solidFill>
              <a:srgbClr val="82B84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900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EEDA69C4-2692-9867-8B20-FD47B32AB48E}"/>
              </a:ext>
            </a:extLst>
          </p:cNvPr>
          <p:cNvSpPr txBox="1"/>
          <p:nvPr/>
        </p:nvSpPr>
        <p:spPr>
          <a:xfrm rot="16200000">
            <a:off x="3012768" y="1074919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 err="1"/>
              <a:t>Raspberry</a:t>
            </a:r>
            <a:r>
              <a:rPr lang="sv-SE" sz="900" dirty="0"/>
              <a:t> Pi</a:t>
            </a:r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BA66F7C0-8CF5-148A-9E80-FE6A0FC05467}"/>
              </a:ext>
            </a:extLst>
          </p:cNvPr>
          <p:cNvSpPr txBox="1"/>
          <p:nvPr/>
        </p:nvSpPr>
        <p:spPr>
          <a:xfrm rot="16200000">
            <a:off x="3176274" y="3383514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00" dirty="0"/>
              <a:t>Server</a:t>
            </a:r>
          </a:p>
        </p:txBody>
      </p:sp>
      <p:cxnSp>
        <p:nvCxnSpPr>
          <p:cNvPr id="39" name="Rak pilkoppling 38">
            <a:extLst>
              <a:ext uri="{FF2B5EF4-FFF2-40B4-BE49-F238E27FC236}">
                <a16:creationId xmlns:a16="http://schemas.microsoft.com/office/drawing/2014/main" id="{5AB064D7-B8C6-D5ED-B0AA-CF71BFC63AA6}"/>
              </a:ext>
            </a:extLst>
          </p:cNvPr>
          <p:cNvCxnSpPr>
            <a:cxnSpLocks/>
            <a:stCxn id="13" idx="2"/>
            <a:endCxn id="35" idx="0"/>
          </p:cNvCxnSpPr>
          <p:nvPr/>
        </p:nvCxnSpPr>
        <p:spPr>
          <a:xfrm>
            <a:off x="5504647" y="1817788"/>
            <a:ext cx="0" cy="349698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pilkoppling 46">
            <a:extLst>
              <a:ext uri="{FF2B5EF4-FFF2-40B4-BE49-F238E27FC236}">
                <a16:creationId xmlns:a16="http://schemas.microsoft.com/office/drawing/2014/main" id="{62BFF412-68E4-A79D-4E59-4E8A95AE765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4532860" y="2921414"/>
            <a:ext cx="971787" cy="1419897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koppling 49">
            <a:extLst>
              <a:ext uri="{FF2B5EF4-FFF2-40B4-BE49-F238E27FC236}">
                <a16:creationId xmlns:a16="http://schemas.microsoft.com/office/drawing/2014/main" id="{4DB41983-BAC2-2ECE-DABB-A90E33321F90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5504647" y="4177179"/>
            <a:ext cx="978424" cy="164132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ak pilkoppling 52">
            <a:extLst>
              <a:ext uri="{FF2B5EF4-FFF2-40B4-BE49-F238E27FC236}">
                <a16:creationId xmlns:a16="http://schemas.microsoft.com/office/drawing/2014/main" id="{F155217D-CADB-FB5E-4761-14824900F3BD}"/>
              </a:ext>
            </a:extLst>
          </p:cNvPr>
          <p:cNvCxnSpPr>
            <a:cxnSpLocks/>
            <a:stCxn id="35" idx="0"/>
            <a:endCxn id="17" idx="0"/>
          </p:cNvCxnSpPr>
          <p:nvPr/>
        </p:nvCxnSpPr>
        <p:spPr>
          <a:xfrm flipH="1">
            <a:off x="4532860" y="2167486"/>
            <a:ext cx="971787" cy="310915"/>
          </a:xfrm>
          <a:prstGeom prst="straightConnector1">
            <a:avLst/>
          </a:prstGeom>
          <a:ln w="25400">
            <a:solidFill>
              <a:srgbClr val="82B84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2E40B37D-AE50-B13C-FB9E-46CC4508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7F04A643-797A-65CB-FF89-6DCAD5E50BED}"/>
              </a:ext>
            </a:extLst>
          </p:cNvPr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Tänkt lösning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8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Vår lösning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Kan öppna en videoström i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Kan dock inte spela RTSP strömmen från drönaren.</a:t>
            </a: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Kan köra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CLI, dock väldigt långsamt.</a:t>
            </a: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Kontakta utvecklarna bakom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och tillsammans med dem arbeta fram den bästa lösningen. </a:t>
            </a: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Troligen går det att få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att arbeta helt strömmande. </a:t>
            </a:r>
          </a:p>
          <a:p>
            <a:pPr>
              <a:buClr>
                <a:srgbClr val="82B842"/>
              </a:buClr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Utmaning: </a:t>
            </a:r>
            <a:b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Telemetridata i videoströmmen. GPMF som separat spår i videoströmmen. </a:t>
            </a:r>
            <a:b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Aanvänds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av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GoPro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och kan läsas av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Gyroflow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marL="0" lvl="0" indent="0">
              <a:buClr>
                <a:srgbClr val="82B842"/>
              </a:buClr>
              <a:buNone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>
              <a:buClr>
                <a:srgbClr val="82B842"/>
              </a:buClr>
              <a:buNone/>
            </a:pPr>
            <a:endParaRPr lang="sv-SE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>
              <a:buClr>
                <a:srgbClr val="82B842"/>
              </a:buClr>
              <a:buNone/>
            </a:pPr>
            <a:endParaRPr lang="sv-SE" sz="1400" dirty="0"/>
          </a:p>
          <a:p>
            <a:pPr>
              <a:lnSpc>
                <a:spcPct val="150000"/>
              </a:lnSpc>
              <a:buClr>
                <a:srgbClr val="3EB1C8"/>
              </a:buClr>
              <a:buSzPct val="100000"/>
              <a:defRPr/>
            </a:pP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32FB8BA2-87C4-A29C-B4D6-89228D08F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E028D-9A92-E712-26D3-6673984E6C37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186A8B-2C14-F0CD-9952-85F88C92E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9137"/>
      </p:ext>
    </p:extLst>
  </p:cSld>
  <p:clrMapOvr>
    <a:masterClrMapping/>
  </p:clrMapOvr>
</p:sld>
</file>

<file path=ppt/theme/theme1.xml><?xml version="1.0" encoding="utf-8"?>
<a:theme xmlns:a="http://schemas.openxmlformats.org/drawingml/2006/main" name="5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2.xml><?xml version="1.0" encoding="utf-8"?>
<a:theme xmlns:a="http://schemas.openxmlformats.org/drawingml/2006/main" name="1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E3897FEE-C027-4082-AAF4-C9EDD09DE281}"/>
    </a:ext>
  </a:extLst>
</a:theme>
</file>

<file path=ppt/theme/theme3.xml><?xml version="1.0" encoding="utf-8"?>
<a:theme xmlns:a="http://schemas.openxmlformats.org/drawingml/2006/main" name="6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4.xml><?xml version="1.0" encoding="utf-8"?>
<a:theme xmlns:a="http://schemas.openxmlformats.org/drawingml/2006/main" name="1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5.xml><?xml version="1.0" encoding="utf-8"?>
<a:theme xmlns:a="http://schemas.openxmlformats.org/drawingml/2006/main" name="7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6.xml><?xml version="1.0" encoding="utf-8"?>
<a:theme xmlns:a="http://schemas.openxmlformats.org/drawingml/2006/main" name="9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7.xml><?xml version="1.0" encoding="utf-8"?>
<a:theme xmlns:a="http://schemas.openxmlformats.org/drawingml/2006/main" name="10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8.xml><?xml version="1.0" encoding="utf-8"?>
<a:theme xmlns:a="http://schemas.openxmlformats.org/drawingml/2006/main" name="2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17043EB49AC5408AE2DF37B68DF1EF" ma:contentTypeVersion="2" ma:contentTypeDescription="Skapa ett nytt dokument." ma:contentTypeScope="" ma:versionID="2b89e836f1533e1b9a8efa9b0ea7372f">
  <xsd:schema xmlns:xsd="http://www.w3.org/2001/XMLSchema" xmlns:xs="http://www.w3.org/2001/XMLSchema" xmlns:p="http://schemas.microsoft.com/office/2006/metadata/properties" xmlns:ns2="2542c237-0a2a-46ab-bbf1-b0f5171b9697" targetNamespace="http://schemas.microsoft.com/office/2006/metadata/properties" ma:root="true" ma:fieldsID="4550bbcbcdc4f046f9af0dbaa33432b8" ns2:_="">
    <xsd:import namespace="2542c237-0a2a-46ab-bbf1-b0f5171b9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2c237-0a2a-46ab-bbf1-b0f5171b9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3C3D25-3147-425A-B7C9-5156613DD77C}">
  <ds:schemaRefs>
    <ds:schemaRef ds:uri="2542c237-0a2a-46ab-bbf1-b0f5171b96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737091-8210-4C06-B254-2256CB7ED6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86F8B8-4F78-4096-8B0E-77A0007C1833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542c237-0a2a-46ab-bbf1-b0f5171b9697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343</Words>
  <Application>Microsoft Office PowerPoint</Application>
  <PresentationFormat>Bildspel på skärmen (16:9)</PresentationFormat>
  <Paragraphs>70</Paragraphs>
  <Slides>5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5</vt:i4>
      </vt:variant>
    </vt:vector>
  </HeadingPairs>
  <TitlesOfParts>
    <vt:vector size="19" baseType="lpstr">
      <vt:lpstr>Arial</vt:lpstr>
      <vt:lpstr>Calibri</vt:lpstr>
      <vt:lpstr>Gotham Bold</vt:lpstr>
      <vt:lpstr>Gotham Book</vt:lpstr>
      <vt:lpstr>Gotham Light</vt:lpstr>
      <vt:lpstr>Gotham Medium</vt:lpstr>
      <vt:lpstr>5_Content Layout</vt:lpstr>
      <vt:lpstr>1_Content Layout</vt:lpstr>
      <vt:lpstr>6_Content Layout</vt:lpstr>
      <vt:lpstr>1_Start Slide</vt:lpstr>
      <vt:lpstr>7_Content Layout</vt:lpstr>
      <vt:lpstr>9_Content Layout</vt:lpstr>
      <vt:lpstr>10_Content Layout</vt:lpstr>
      <vt:lpstr>2_Start Slide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Robert</dc:creator>
  <cp:lastModifiedBy>Krister Wicksell</cp:lastModifiedBy>
  <cp:revision>134</cp:revision>
  <cp:lastPrinted>2018-06-19T13:06:33Z</cp:lastPrinted>
  <dcterms:created xsi:type="dcterms:W3CDTF">2014-06-28T12:15:16Z</dcterms:created>
  <dcterms:modified xsi:type="dcterms:W3CDTF">2022-08-25T08:15:24Z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0x0101008717043EB49AC5408AE2DF37B68DF1EF</vt:lpwstr>
  </property>
</Properties>
</file>